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6" r:id="rId3"/>
    <p:sldId id="297" r:id="rId4"/>
    <p:sldId id="298" r:id="rId5"/>
    <p:sldId id="307" r:id="rId6"/>
    <p:sldId id="308" r:id="rId7"/>
    <p:sldId id="309" r:id="rId8"/>
    <p:sldId id="310" r:id="rId9"/>
    <p:sldId id="311" r:id="rId10"/>
    <p:sldId id="299" r:id="rId11"/>
    <p:sldId id="300" r:id="rId12"/>
    <p:sldId id="301" r:id="rId13"/>
    <p:sldId id="302" r:id="rId14"/>
    <p:sldId id="303" r:id="rId15"/>
    <p:sldId id="306" r:id="rId16"/>
    <p:sldId id="304" r:id="rId17"/>
    <p:sldId id="305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5" autoAdjust="0"/>
    <p:restoredTop sz="94493" autoAdjust="0"/>
  </p:normalViewPr>
  <p:slideViewPr>
    <p:cSldViewPr>
      <p:cViewPr varScale="1">
        <p:scale>
          <a:sx n="82" d="100"/>
          <a:sy n="82" d="100"/>
        </p:scale>
        <p:origin x="-11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148064" cy="263691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№7</a:t>
            </a:r>
            <a:br>
              <a:rPr lang="ru-RU" dirty="0" smtClean="0"/>
            </a:br>
            <a:r>
              <a:rPr lang="ru-RU" dirty="0" smtClean="0"/>
              <a:t>Международный опыт борьбы с коррупцией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686800" cy="4293096"/>
          </a:xfrm>
        </p:spPr>
        <p:txBody>
          <a:bodyPr>
            <a:normAutofit fontScale="92500" lnSpcReduction="1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</a:t>
            </a:r>
            <a:r>
              <a:rPr lang="ru-RU" sz="3900" dirty="0" smtClean="0"/>
              <a:t>    План лекции:</a:t>
            </a:r>
          </a:p>
          <a:p>
            <a:pPr>
              <a:buNone/>
            </a:pPr>
            <a:r>
              <a:rPr lang="ru-RU" sz="3900" dirty="0" smtClean="0"/>
              <a:t>1. Региональная и международная коррупция.</a:t>
            </a:r>
          </a:p>
          <a:p>
            <a:pPr>
              <a:buNone/>
            </a:pPr>
            <a:r>
              <a:rPr lang="ru-RU" sz="3900" dirty="0" smtClean="0"/>
              <a:t>2. Национальные модели борьбы с коррупцией.</a:t>
            </a:r>
          </a:p>
          <a:p>
            <a:pPr>
              <a:buNone/>
            </a:pPr>
            <a:r>
              <a:rPr lang="ru-RU" sz="3900" dirty="0" smtClean="0"/>
              <a:t>3. Международное сотрудничество по противодействию коррупции.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400" dirty="0" smtClean="0"/>
              <a:t>Публичность органов госвласти.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Независимость судебной власти.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Верховенство закона.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Подконтрольность органов госвласти.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Реальное обеспечение прав и свобод.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Обеспечение неотвратимости наказания.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Презумпция виновности чиновников в коррупции.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Реальная защита свидетелей.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Активная и эффективная профилактика.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Независимость СМИ.</a:t>
            </a:r>
          </a:p>
          <a:p>
            <a:pPr>
              <a:buFont typeface="Wingdings" pitchFamily="2" charset="2"/>
              <a:buChar char="ü"/>
            </a:pPr>
            <a:r>
              <a:rPr lang="ru-RU" sz="3400" dirty="0" smtClean="0"/>
              <a:t>Реальная политическая конкуренция 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Принципы борьбы с коррупцией: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712968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Конвенция об отмывании, выявлении, изъятии и конфискации доходов от преступной деятельности (1990 г.);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«Практические меры борьбы с коррупцией» ООН (1990 г.);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Рекомендации Европейского парламента о борьбе с коррупцией в Европе (1995 г);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Программа действий по борьбе с коррупцией Совета министров Европы (1996 г.);</a:t>
            </a:r>
            <a:endParaRPr lang="ru-RU" sz="34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 err="1" smtClean="0"/>
              <a:t>межд-е</a:t>
            </a:r>
            <a:r>
              <a:rPr lang="ru-RU" dirty="0" smtClean="0"/>
              <a:t> документы: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712968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Международный кодекс поведения государственных должностных лиц (1996); 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Декларация о борьбе с коррупцией и взяточничеством в международных коммерческих организациях (1997 г.); 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/>
              <a:t>Конвенция по борьбе с подкупом должностных лиц иностранных государств при проведении международных деловых операций (1997 г.);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/>
              <a:t>Двадцать принципов борьбы с коррупцией Совета Европы (1997);</a:t>
            </a:r>
          </a:p>
          <a:p>
            <a:pPr lvl="0">
              <a:buFont typeface="Wingdings" pitchFamily="2" charset="2"/>
              <a:buChar char="§"/>
            </a:pPr>
            <a:endParaRPr lang="ru-RU" sz="34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 err="1" smtClean="0"/>
              <a:t>межд-е</a:t>
            </a:r>
            <a:r>
              <a:rPr lang="ru-RU" dirty="0" smtClean="0"/>
              <a:t> документы: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712968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Конвенция Совета Европы об уголовной ответственности за коррупцию (1998);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Конвенция Совета Европы о гражданско-правовой ответственности за коррупцию (1999 г.);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Конвенция ОЭСР против взяточничества (1999 г.); 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dirty="0" smtClean="0"/>
              <a:t>Модельный кодекс поведения для госслужащих Совета Европы (2000 г.);</a:t>
            </a:r>
          </a:p>
          <a:p>
            <a:pPr lvl="0">
              <a:buFont typeface="Wingdings" pitchFamily="2" charset="2"/>
              <a:buChar char="§"/>
            </a:pPr>
            <a:r>
              <a:rPr lang="ru-RU" sz="3600" u="sng" dirty="0" smtClean="0"/>
              <a:t>Конвенция Организации Объединённых Наций против коррупции (2003 г.)</a:t>
            </a:r>
            <a:r>
              <a:rPr lang="ru-RU" sz="3600" dirty="0" smtClean="0"/>
              <a:t>. 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 err="1" smtClean="0"/>
              <a:t>межд-е</a:t>
            </a:r>
            <a:r>
              <a:rPr lang="ru-RU" dirty="0" smtClean="0"/>
              <a:t> документы: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712968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Всемирный антикриминальный и антитеррористический форум (ВААФ).</a:t>
            </a:r>
          </a:p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Исследовательский Институт ООН по преступности	 и правосудию (ЮНИКРИ).</a:t>
            </a:r>
          </a:p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сеть исследовательских центров по изучению проблем транснациональной преступности и коррупции (TRACCC).</a:t>
            </a:r>
          </a:p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Группа государств по борьбе с коррупцией (ГРЕКО).</a:t>
            </a:r>
          </a:p>
          <a:p>
            <a:pPr lvl="0">
              <a:buFont typeface="Wingdings" pitchFamily="2" charset="2"/>
              <a:buChar char="Ø"/>
            </a:pPr>
            <a:r>
              <a:rPr lang="ru-RU" sz="3600" dirty="0" smtClean="0"/>
              <a:t>Организация по изучению и борьбе с коррупцией </a:t>
            </a:r>
            <a:r>
              <a:rPr lang="ru-RU" sz="3600" dirty="0" err="1" smtClean="0"/>
              <a:t>Транспаренси</a:t>
            </a:r>
            <a:r>
              <a:rPr lang="ru-RU" sz="3600" dirty="0" smtClean="0"/>
              <a:t> Интернэшнл. 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</a:t>
            </a:r>
            <a:r>
              <a:rPr lang="ru-RU" dirty="0" err="1" smtClean="0"/>
              <a:t>междунар-е</a:t>
            </a:r>
            <a:r>
              <a:rPr lang="ru-RU" dirty="0" smtClean="0"/>
              <a:t> институты: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712968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buFont typeface="+mj-lt"/>
              <a:buAutoNum type="alphaUcPeriod"/>
            </a:pPr>
            <a:r>
              <a:rPr lang="ru-RU" sz="3600" dirty="0" smtClean="0"/>
              <a:t>Сильная политическая воля руководства стран и единая государственная политика противостояния коррупции.</a:t>
            </a:r>
          </a:p>
          <a:p>
            <a:pPr lvl="0">
              <a:buFont typeface="+mj-lt"/>
              <a:buAutoNum type="alphaUcPeriod"/>
            </a:pPr>
            <a:r>
              <a:rPr lang="ru-RU" sz="3600" dirty="0" smtClean="0"/>
              <a:t>Постоянный социальный контроль со стороны гражданского общества за всей системой государственного управления.</a:t>
            </a:r>
          </a:p>
          <a:p>
            <a:pPr>
              <a:buFont typeface="+mj-lt"/>
              <a:buAutoNum type="alphaUcPeriod"/>
            </a:pPr>
            <a:r>
              <a:rPr lang="ru-RU" sz="3600" dirty="0" smtClean="0"/>
              <a:t>Жесткая подотчетность имеющих властные полномочия лиц </a:t>
            </a:r>
            <a:r>
              <a:rPr lang="ru-RU" sz="3600" smtClean="0"/>
              <a:t>перед независимыми </a:t>
            </a:r>
            <a:r>
              <a:rPr lang="ru-RU" sz="3600" dirty="0" smtClean="0"/>
              <a:t>органами, наделенными полномочиями по привлечению этих лиц к ответственности независимо от статуса. 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Антикоррупционная стратегия: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712968" cy="58052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ru-RU" sz="3600" dirty="0" smtClean="0"/>
              <a:t>Осознание государством и гражданами страны проблемы коррупции как угрозы национальной безопасности.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3600" dirty="0" smtClean="0"/>
              <a:t>Вычленение в этой угрозе внутреннего и внешнего аспектов, политической и экономической составляющих.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3600" dirty="0" smtClean="0"/>
              <a:t>Формирование стабильного и эффективного антикоррупционного законодательства с учетом опыта других государств.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dirty="0" smtClean="0"/>
              <a:t>Технология профилактики коррупции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712968" cy="58052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742950" lvl="0" indent="-742950">
              <a:lnSpc>
                <a:spcPct val="110000"/>
              </a:lnSpc>
              <a:buFont typeface="+mj-lt"/>
              <a:buAutoNum type="arabicPeriod" startAt="4"/>
            </a:pPr>
            <a:r>
              <a:rPr lang="ru-RU" sz="3600" dirty="0" smtClean="0"/>
              <a:t>Создание реально действующего механизма борьбы с коррупцией, включая работу независимой судебной системы.</a:t>
            </a:r>
          </a:p>
          <a:p>
            <a:pPr marL="742950" lvl="0" indent="-742950">
              <a:lnSpc>
                <a:spcPct val="110000"/>
              </a:lnSpc>
              <a:buFont typeface="+mj-lt"/>
              <a:buAutoNum type="arabicPeriod" startAt="4"/>
            </a:pPr>
            <a:r>
              <a:rPr lang="ru-RU" sz="3600" dirty="0" smtClean="0"/>
              <a:t>Культивирование в обществе атмосферы нетерпимости и полного неприятия коррупционного поведения отдельных его членов и социальных групп.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dirty="0" smtClean="0"/>
              <a:t>Технология профилактики коррупции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6237312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Какие известны региональные модели коррупции?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Сколько существует основных моделей</a:t>
            </a:r>
            <a:r>
              <a:rPr lang="ru-RU" sz="3600" b="1" dirty="0" smtClean="0"/>
              <a:t> </a:t>
            </a:r>
            <a:r>
              <a:rPr lang="ru-RU" sz="3600" dirty="0" smtClean="0"/>
              <a:t>борьбы с коррупцией?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В какой модели борьбы с коррупцией большую роль играют деньги?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Когда была принята Конвенция ООН против коррупции?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Что такое ГРЕКО?</a:t>
            </a:r>
          </a:p>
          <a:p>
            <a:pPr marL="441325" indent="-441325">
              <a:spcBef>
                <a:spcPts val="0"/>
              </a:spcBef>
              <a:buAutoNum type="arabicPeriod"/>
            </a:pPr>
            <a:r>
              <a:rPr lang="ru-RU" sz="3600" dirty="0" smtClean="0"/>
              <a:t>С чего начинается профилактика коррупции?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64096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государственных должностных лиц;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членов государственных представительных органов власти;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иностранных политических деятелей;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в частном секторе;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должностных лиц международных организаций;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подкуп судей;</a:t>
            </a:r>
          </a:p>
          <a:p>
            <a:pPr marL="0" lvl="1">
              <a:buFont typeface="Arial" pitchFamily="34" charset="0"/>
              <a:buChar char="•"/>
            </a:pPr>
            <a:r>
              <a:rPr lang="ru-RU" sz="3200" dirty="0" smtClean="0"/>
              <a:t>использование служебного положения в корыстных целях;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отмывание денег, полученных от корыстных преступлений.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Общемировые проявления коррупции: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39604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lvl="1"/>
            <a:r>
              <a:rPr lang="en-US" sz="3600" dirty="0" smtClean="0"/>
              <a:t>I</a:t>
            </a:r>
            <a:r>
              <a:rPr lang="ru-RU" sz="3600" dirty="0" smtClean="0"/>
              <a:t>. С низким уровнем:</a:t>
            </a:r>
          </a:p>
          <a:p>
            <a:pPr marL="0" lvl="1"/>
            <a:r>
              <a:rPr lang="ru-RU" sz="3600" dirty="0" smtClean="0"/>
              <a:t>А. Европейская модель.</a:t>
            </a:r>
          </a:p>
          <a:p>
            <a:pPr marL="0" lvl="1"/>
            <a:r>
              <a:rPr lang="ru-RU" sz="3600" dirty="0" smtClean="0"/>
              <a:t>				</a:t>
            </a:r>
            <a:r>
              <a:rPr lang="en-US" sz="3600" dirty="0" smtClean="0"/>
              <a:t>II</a:t>
            </a:r>
            <a:r>
              <a:rPr lang="ru-RU" sz="3600" dirty="0" smtClean="0"/>
              <a:t>. С высоким уровнем:</a:t>
            </a:r>
          </a:p>
          <a:p>
            <a:pPr marL="0" lvl="1"/>
            <a:r>
              <a:rPr lang="ru-RU" sz="3600" dirty="0" smtClean="0"/>
              <a:t>				Б. Азиатская модель.</a:t>
            </a:r>
          </a:p>
          <a:p>
            <a:pPr marL="0" lvl="1"/>
            <a:r>
              <a:rPr lang="ru-RU" sz="3600" dirty="0" smtClean="0"/>
              <a:t>				В. Африканская модель.</a:t>
            </a:r>
          </a:p>
          <a:p>
            <a:pPr marL="0" lvl="1"/>
            <a:r>
              <a:rPr lang="ru-RU" sz="3600" dirty="0" smtClean="0"/>
              <a:t>				Г. Латиноамериканская 				модель.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Региональные модели коррупции:</a:t>
            </a: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4509120"/>
            <a:ext cx="8892480" cy="23488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lvl="1" algn="ctr"/>
            <a:r>
              <a:rPr lang="ru-RU" sz="4400" dirty="0" smtClean="0"/>
              <a:t>Каналы международной коррупции</a:t>
            </a:r>
          </a:p>
          <a:p>
            <a:pPr marL="0" lvl="1" algn="just"/>
            <a:r>
              <a:rPr lang="ru-RU" sz="3600" dirty="0" smtClean="0"/>
              <a:t>-коррупция в </a:t>
            </a:r>
            <a:r>
              <a:rPr lang="ru-RU" sz="3600" dirty="0" err="1" smtClean="0"/>
              <a:t>междунар-ных</a:t>
            </a:r>
            <a:r>
              <a:rPr lang="ru-RU" sz="3600" dirty="0" smtClean="0"/>
              <a:t> организациях,</a:t>
            </a:r>
          </a:p>
          <a:p>
            <a:pPr marL="0" lvl="1" algn="just"/>
            <a:r>
              <a:rPr lang="ru-RU" sz="3600" dirty="0" smtClean="0"/>
              <a:t>-коррупция в межд. </a:t>
            </a:r>
            <a:r>
              <a:rPr lang="ru-RU" sz="3600" dirty="0" err="1" smtClean="0"/>
              <a:t>экон</a:t>
            </a:r>
            <a:r>
              <a:rPr lang="ru-RU" sz="3600" dirty="0" smtClean="0"/>
              <a:t>. сотрудничестве,</a:t>
            </a:r>
          </a:p>
          <a:p>
            <a:pPr marL="0" lvl="1" algn="just"/>
            <a:r>
              <a:rPr lang="ru-RU" sz="3600" dirty="0" smtClean="0"/>
              <a:t>-увод незаконных доходов за границу.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1. Чистки и кампании.</a:t>
            </a:r>
          </a:p>
          <a:p>
            <a:r>
              <a:rPr lang="ru-RU" sz="3600" dirty="0" smtClean="0"/>
              <a:t>2. Административно-правовые меры.</a:t>
            </a:r>
          </a:p>
          <a:p>
            <a:r>
              <a:rPr lang="ru-RU" sz="3600" dirty="0" smtClean="0"/>
              <a:t>3. </a:t>
            </a:r>
            <a:r>
              <a:rPr lang="ru-RU" sz="3600" dirty="0" err="1" smtClean="0"/>
              <a:t>Идейно-нравств</a:t>
            </a:r>
            <a:r>
              <a:rPr lang="ru-RU" sz="3600" dirty="0" smtClean="0"/>
              <a:t>. </a:t>
            </a:r>
            <a:r>
              <a:rPr lang="ru-RU" sz="3600" smtClean="0"/>
              <a:t>оздоровл</a:t>
            </a:r>
            <a:r>
              <a:rPr lang="ru-RU" sz="3600" smtClean="0"/>
              <a:t>ение </a:t>
            </a:r>
            <a:r>
              <a:rPr lang="ru-RU" sz="3600" dirty="0" smtClean="0"/>
              <a:t>общества.</a:t>
            </a:r>
          </a:p>
          <a:p>
            <a:r>
              <a:rPr lang="ru-RU" sz="3600" dirty="0" smtClean="0"/>
              <a:t>4. Подотчетность правительств выборным представителям и массовому электорату.</a:t>
            </a:r>
          </a:p>
          <a:p>
            <a:pPr algn="ctr"/>
            <a:r>
              <a:rPr lang="ru-RU" sz="4000" dirty="0" err="1" smtClean="0"/>
              <a:t>Осн</a:t>
            </a:r>
            <a:r>
              <a:rPr lang="ru-RU" sz="4000" dirty="0" smtClean="0"/>
              <a:t>. модели</a:t>
            </a:r>
            <a:r>
              <a:rPr lang="ru-RU" sz="4000" b="1" dirty="0" smtClean="0"/>
              <a:t> </a:t>
            </a:r>
            <a:r>
              <a:rPr lang="ru-RU" sz="4000" dirty="0" smtClean="0"/>
              <a:t>борьбы с коррупцией: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Тоталитарная модель.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Авторитарная модель.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Олигархическая модель.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Либеральная модель.</a:t>
            </a:r>
          </a:p>
          <a:p>
            <a:pPr>
              <a:buFont typeface="Wingdings" pitchFamily="2" charset="2"/>
              <a:buChar char="v"/>
            </a:pPr>
            <a:r>
              <a:rPr lang="ru-RU" sz="3600" dirty="0" smtClean="0"/>
              <a:t>Правовая демократическая модель.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err="1" smtClean="0"/>
              <a:t>Осн</a:t>
            </a:r>
            <a:r>
              <a:rPr lang="ru-RU" dirty="0" smtClean="0"/>
              <a:t>. формы борьбы с коррупцией: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предполагает всеобъемлющий контроль со стороны государства за поведением должностных лиц и </a:t>
            </a:r>
          </a:p>
          <a:p>
            <a:r>
              <a:rPr lang="ru-RU" sz="3600" dirty="0" smtClean="0"/>
              <a:t>жесткое реагирование на любые отклонения от принятых норм (писаных и неписанных), которые они допустили.</a:t>
            </a:r>
          </a:p>
          <a:p>
            <a:pPr indent="546100"/>
            <a:r>
              <a:rPr lang="ru-RU" sz="3600" dirty="0" smtClean="0"/>
              <a:t>Модель устанавливает зависимость между уровнем властных полномочий должностного лица и степенью ответственности. Пороком такого подхода является нарушение прав человека.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Тоталитарная модель: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ее особенность – реализация ответственности выборочно, в соответствии с установками «руководящего лица». </a:t>
            </a:r>
          </a:p>
          <a:p>
            <a:pPr indent="449263"/>
            <a:r>
              <a:rPr lang="ru-RU" sz="3600" dirty="0" smtClean="0"/>
              <a:t>Особенности, присущие данной модели: </a:t>
            </a:r>
          </a:p>
          <a:p>
            <a:pPr indent="449263"/>
            <a:r>
              <a:rPr lang="ru-RU" sz="3600" dirty="0" smtClean="0"/>
              <a:t>а) выход должностного лица на определенный уровень властных полномочий фактически означает для него правовой иммунитет; </a:t>
            </a:r>
          </a:p>
          <a:p>
            <a:pPr indent="449263"/>
            <a:r>
              <a:rPr lang="ru-RU" sz="3600" dirty="0" smtClean="0"/>
              <a:t>б) деньги в этой модели играют второстепенную роль или не играют никакой.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Авторитарная</a:t>
            </a:r>
            <a:r>
              <a:rPr lang="ru-RU" i="1" dirty="0" smtClean="0"/>
              <a:t> </a:t>
            </a:r>
            <a:r>
              <a:rPr lang="ru-RU" dirty="0" smtClean="0"/>
              <a:t>модель: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реализация ответственности осуществляется в соответствии с клановым подходом – по принципу «свой – чужой».</a:t>
            </a:r>
          </a:p>
          <a:p>
            <a:pPr indent="449263"/>
            <a:r>
              <a:rPr lang="ru-RU" sz="3600" dirty="0" smtClean="0"/>
              <a:t>В олигархической модели исключительно большое значение придается деньгам, поэтому с их помощью улаживаются многие вопросы.</a:t>
            </a:r>
          </a:p>
          <a:p>
            <a:pPr indent="449263"/>
            <a:r>
              <a:rPr lang="ru-RU" sz="3600" dirty="0" smtClean="0"/>
              <a:t>Борьба с коррупцией приобретает инструментальный характер и рассматривается как орудие в </a:t>
            </a:r>
            <a:r>
              <a:rPr lang="ru-RU" sz="3600" dirty="0" err="1" smtClean="0"/>
              <a:t>межклановых</a:t>
            </a:r>
            <a:r>
              <a:rPr lang="ru-RU" sz="3600" dirty="0" smtClean="0"/>
              <a:t> схватках за власть.</a:t>
            </a:r>
          </a:p>
          <a:p>
            <a:endParaRPr lang="ru-RU" sz="3600" dirty="0" smtClean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Олигархическая</a:t>
            </a:r>
            <a:r>
              <a:rPr lang="ru-RU" i="1" dirty="0" smtClean="0"/>
              <a:t> </a:t>
            </a:r>
            <a:r>
              <a:rPr lang="ru-RU" dirty="0" smtClean="0"/>
              <a:t>модель: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означает полную безответственность, безнаказанность и вседозволенность. </a:t>
            </a:r>
          </a:p>
          <a:p>
            <a:pPr indent="449263"/>
            <a:r>
              <a:rPr lang="ru-RU" sz="3600" dirty="0" smtClean="0"/>
              <a:t>Такая обстановка складывается в периоды революционных потрясений, когда новая власть еще не овладела функциями управления </a:t>
            </a:r>
          </a:p>
          <a:p>
            <a:pPr indent="449263"/>
            <a:r>
              <a:rPr lang="ru-RU" sz="3600" dirty="0" smtClean="0"/>
              <a:t>либо сознательно инициирует разрушительные процессы.</a:t>
            </a:r>
          </a:p>
          <a:p>
            <a:pPr indent="449263"/>
            <a:r>
              <a:rPr lang="ru-RU" sz="3600" dirty="0" smtClean="0"/>
              <a:t>Высока вероятность модификации либеральной модели в авторитарную.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Либеральная</a:t>
            </a:r>
            <a:r>
              <a:rPr lang="ru-RU" i="1" dirty="0" smtClean="0"/>
              <a:t> </a:t>
            </a:r>
            <a:r>
              <a:rPr lang="ru-RU" dirty="0" smtClean="0"/>
              <a:t>модель: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620688"/>
            <a:ext cx="8892480" cy="60212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3600" dirty="0" smtClean="0"/>
              <a:t>большое значение имеет реализация таких идей, как согласование права и нравственности, </a:t>
            </a:r>
          </a:p>
          <a:p>
            <a:r>
              <a:rPr lang="ru-RU" sz="3600" dirty="0" smtClean="0"/>
              <a:t>определение разумной иерархии </a:t>
            </a:r>
            <a:r>
              <a:rPr lang="ru-RU" sz="3600" dirty="0" err="1" smtClean="0"/>
              <a:t>правоохраняемых</a:t>
            </a:r>
            <a:r>
              <a:rPr lang="ru-RU" sz="3600" dirty="0" smtClean="0"/>
              <a:t> ценностей, </a:t>
            </a:r>
          </a:p>
          <a:p>
            <a:r>
              <a:rPr lang="ru-RU" sz="3600" dirty="0" smtClean="0"/>
              <a:t>равенство всех перед законом,</a:t>
            </a:r>
          </a:p>
          <a:p>
            <a:r>
              <a:rPr lang="ru-RU" sz="3600" dirty="0" smtClean="0"/>
              <a:t>корреспонденция между уровнем властных полномочий и степенью ответственности,</a:t>
            </a:r>
          </a:p>
          <a:p>
            <a:r>
              <a:rPr lang="ru-RU" sz="3600" dirty="0" smtClean="0"/>
              <a:t>поддержание обратных связей,</a:t>
            </a:r>
          </a:p>
          <a:p>
            <a:r>
              <a:rPr lang="ru-RU" sz="3600" dirty="0" smtClean="0"/>
              <a:t>формирование приоритетов борьбы с преступностью.</a:t>
            </a: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Правовая</a:t>
            </a:r>
            <a:r>
              <a:rPr lang="ru-RU" i="1" dirty="0" smtClean="0"/>
              <a:t> </a:t>
            </a:r>
            <a:r>
              <a:rPr lang="ru-RU" dirty="0" smtClean="0"/>
              <a:t>модель: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807</Words>
  <Application>Microsoft Office PowerPoint</Application>
  <PresentationFormat>Экран (4:3)</PresentationFormat>
  <Paragraphs>113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Тема №7 Международный опыт борьбы с коррупцией </vt:lpstr>
      <vt:lpstr>Общемировые проявления коррупции:</vt:lpstr>
      <vt:lpstr>Региональные модели коррупции:</vt:lpstr>
      <vt:lpstr>Осн. формы борьбы с коррупцией:</vt:lpstr>
      <vt:lpstr>Тоталитарная модель:</vt:lpstr>
      <vt:lpstr>Авторитарная модель:</vt:lpstr>
      <vt:lpstr>Олигархическая модель:</vt:lpstr>
      <vt:lpstr>Либеральная модель:</vt:lpstr>
      <vt:lpstr>Правовая модель:</vt:lpstr>
      <vt:lpstr>Принципы борьбы с коррупцией:</vt:lpstr>
      <vt:lpstr>Основные межд-е документы:</vt:lpstr>
      <vt:lpstr>Основные межд-е документы:</vt:lpstr>
      <vt:lpstr>Основные межд-е документы:</vt:lpstr>
      <vt:lpstr>Основные междунар-е институты:</vt:lpstr>
      <vt:lpstr>Антикоррупционная стратегия:</vt:lpstr>
      <vt:lpstr>Технология профилактики коррупции</vt:lpstr>
      <vt:lpstr>Технология профилактики коррупции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233</cp:revision>
  <dcterms:created xsi:type="dcterms:W3CDTF">2017-08-28T20:09:57Z</dcterms:created>
  <dcterms:modified xsi:type="dcterms:W3CDTF">2019-11-20T04:35:24Z</dcterms:modified>
</cp:coreProperties>
</file>